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3"/>
  </p:notesMasterIdLst>
  <p:sldIdLst>
    <p:sldId id="257" r:id="rId2"/>
    <p:sldId id="268" r:id="rId3"/>
    <p:sldId id="260" r:id="rId4"/>
    <p:sldId id="269" r:id="rId5"/>
    <p:sldId id="270" r:id="rId6"/>
    <p:sldId id="261" r:id="rId7"/>
    <p:sldId id="271" r:id="rId8"/>
    <p:sldId id="262" r:id="rId9"/>
    <p:sldId id="299" r:id="rId10"/>
    <p:sldId id="272" r:id="rId11"/>
    <p:sldId id="300" r:id="rId12"/>
    <p:sldId id="301" r:id="rId13"/>
    <p:sldId id="273" r:id="rId14"/>
    <p:sldId id="296" r:id="rId15"/>
    <p:sldId id="288" r:id="rId16"/>
    <p:sldId id="266" r:id="rId17"/>
    <p:sldId id="277" r:id="rId18"/>
    <p:sldId id="295" r:id="rId19"/>
    <p:sldId id="294" r:id="rId20"/>
    <p:sldId id="275" r:id="rId21"/>
    <p:sldId id="276" r:id="rId22"/>
    <p:sldId id="293" r:id="rId23"/>
    <p:sldId id="267" r:id="rId24"/>
    <p:sldId id="279" r:id="rId25"/>
    <p:sldId id="280" r:id="rId26"/>
    <p:sldId id="281" r:id="rId27"/>
    <p:sldId id="283" r:id="rId28"/>
    <p:sldId id="282" r:id="rId29"/>
    <p:sldId id="302" r:id="rId30"/>
    <p:sldId id="285" r:id="rId31"/>
    <p:sldId id="284" r:id="rId32"/>
    <p:sldId id="264" r:id="rId33"/>
    <p:sldId id="274" r:id="rId34"/>
    <p:sldId id="265" r:id="rId35"/>
    <p:sldId id="287" r:id="rId36"/>
    <p:sldId id="289" r:id="rId37"/>
    <p:sldId id="290" r:id="rId38"/>
    <p:sldId id="291" r:id="rId39"/>
    <p:sldId id="292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A0A0A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C8900-0B86-4AC9-8A89-D33D5E8A9375}" type="datetimeFigureOut">
              <a:rPr lang="es-GT" smtClean="0"/>
              <a:t>5/04/2022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9B75E-59B8-4331-BCEE-CF3B686D3AF7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3356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PSO </a:t>
            </a:r>
            <a:r>
              <a:rPr lang="es-GT" dirty="0" err="1"/>
              <a:t>tuner</a:t>
            </a:r>
            <a:r>
              <a:rPr lang="es-GT" dirty="0"/>
              <a:t> utiliza herramientas de Deep </a:t>
            </a:r>
            <a:r>
              <a:rPr lang="es-GT" dirty="0" err="1"/>
              <a:t>Learning</a:t>
            </a:r>
            <a:r>
              <a:rPr lang="es-GT" dirty="0"/>
              <a:t> para calcular los mejores parámetros de phi1,phi2 y omega</a:t>
            </a:r>
          </a:p>
          <a:p>
            <a:r>
              <a:rPr lang="es-GT" dirty="0"/>
              <a:t>Planificador de trayectorias utiliza herramientas de </a:t>
            </a:r>
            <a:r>
              <a:rPr lang="es-GT" dirty="0" err="1"/>
              <a:t>reinforcement</a:t>
            </a:r>
            <a:r>
              <a:rPr lang="es-GT" dirty="0"/>
              <a:t> </a:t>
            </a:r>
            <a:r>
              <a:rPr lang="es-GT" dirty="0" err="1"/>
              <a:t>learning</a:t>
            </a:r>
            <a:r>
              <a:rPr lang="es-GT" dirty="0"/>
              <a:t> para entrenar a los robots con recompensas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433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6594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19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786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REMPLAZAR IMÁGENES POR GIF´S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28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7095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REMPLAZAR IMÁGENES POR GIF´S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29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690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REMPLAZAR IMÁGENES POR </a:t>
            </a:r>
            <a:r>
              <a:rPr lang="es-GT" dirty="0" err="1"/>
              <a:t>GIFs</a:t>
            </a: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B75E-59B8-4331-BCEE-CF3B686D3AF7}" type="slidenum">
              <a:rPr lang="es-GT" smtClean="0"/>
              <a:t>31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4694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gif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4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563579" cy="3686015"/>
          </a:xfrm>
        </p:spPr>
        <p:txBody>
          <a:bodyPr>
            <a:noAutofit/>
          </a:bodyPr>
          <a:lstStyle/>
          <a:p>
            <a:r>
              <a:rPr lang="es-ES" sz="3200" b="0" i="0" dirty="0">
                <a:effectLst/>
                <a:latin typeface="Arial" panose="020B0604020202020204" pitchFamily="34" charset="0"/>
              </a:rPr>
              <a:t>Aplicación de Herramientas de Aprendizaje Reforzado y Aprendizaje Profundo en Simulaciones de Robótica de Enjambre con Restricciones Físicas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Marco Izeppi - 17229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55672"/>
            <a:ext cx="4635315" cy="231765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B9369D-061C-43FF-BBDB-3592430C3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7" y="3939451"/>
            <a:ext cx="4635315" cy="2488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D8C271-0A32-4258-B4FB-E23CE1AD2575}"/>
              </a:ext>
            </a:extLst>
          </p:cNvPr>
          <p:cNvSpPr/>
          <p:nvPr/>
        </p:nvSpPr>
        <p:spPr>
          <a:xfrm>
            <a:off x="4938639" y="475488"/>
            <a:ext cx="64008" cy="56784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C95E1-8CF0-4FD2-AD1E-7E7FE15C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spc="-50" baseline="0" dirty="0" err="1">
                <a:latin typeface="+mj-lt"/>
                <a:ea typeface="+mj-ea"/>
                <a:cs typeface="+mj-cs"/>
              </a:rPr>
              <a:t>Algoritmo</a:t>
            </a:r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 D* Lite</a:t>
            </a:r>
            <a:br>
              <a:rPr lang="en-US" b="0" i="0" kern="1200" spc="-50" baseline="0" dirty="0">
                <a:latin typeface="+mj-lt"/>
                <a:ea typeface="+mj-ea"/>
                <a:cs typeface="+mj-cs"/>
              </a:rPr>
            </a:br>
            <a:endParaRPr lang="en-US" b="0" i="0" kern="1200" spc="-5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C42AF-3147-4A5B-8074-40247027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22" y="812799"/>
            <a:ext cx="3110668" cy="5294757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8ECCEF-4568-494E-8207-B5FA672AE4F5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Navegación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en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terreno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desconocido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.</a:t>
            </a: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Se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basa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en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algoritmos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LPA*.</a:t>
            </a: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Se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actualiza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en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cada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avance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del robot.</a:t>
            </a: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Más </a:t>
            </a:r>
            <a:r>
              <a:rPr lang="en-US" dirty="0" err="1">
                <a:solidFill>
                  <a:srgbClr val="FFFFFF"/>
                </a:solidFill>
                <a:latin typeface="+mj-lt"/>
              </a:rPr>
              <a:t>ligero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.</a:t>
            </a:r>
            <a:endParaRPr lang="en-US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91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819D48-C126-411B-B09B-10ABB48D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kern="1200" spc="-50" baseline="0" dirty="0" err="1">
                <a:latin typeface="+mj-lt"/>
                <a:ea typeface="+mj-ea"/>
                <a:cs typeface="+mj-cs"/>
              </a:rPr>
              <a:t>Algoritmo</a:t>
            </a:r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 D* Lite</a:t>
            </a:r>
            <a:endParaRPr lang="es-G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B7EE1-F945-4760-A421-ECDA94A37CA9}"/>
                  </a:ext>
                </a:extLst>
              </p:cNvPr>
              <p:cNvSpPr txBox="1"/>
              <p:nvPr/>
            </p:nvSpPr>
            <p:spPr>
              <a:xfrm>
                <a:off x="1097279" y="2598426"/>
                <a:ext cx="3934047" cy="600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𝑟h𝑠</m:t>
                      </m:r>
                      <m:d>
                        <m:dPr>
                          <m:ctrlPr>
                            <a:rPr lang="es-GT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3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GT" sz="13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GT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GT" sz="13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GT" sz="13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s-GT" sz="1300" b="0" i="1" smtClean="0">
                                      <a:latin typeface="Cambria Math" panose="02040503050406030204" pitchFamily="18" charset="0"/>
                                    </a:rPr>
                                    <m:t>𝑚𝑖</m:t>
                                  </m:r>
                                  <m:sSub>
                                    <m:sSubPr>
                                      <m:ctrlPr>
                                        <a:rPr lang="es-GT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GT" sz="13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l-GR" sz="1300" i="1">
                                          <a:latin typeface="Cambria Math" panose="02040503050406030204" pitchFamily="18" charset="0"/>
                                        </a:rPr>
                                        <m:t>ϵ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𝑃𝑟𝑒𝑑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GT" sz="13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GT" sz="13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s-GT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s-GT" sz="13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GT" sz="1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GT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GT" sz="1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GT" sz="1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GT" sz="13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GT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GT" sz="1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GT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GT" sz="1300" i="1">
                                    <a:latin typeface="Cambria Math" panose="02040503050406030204" pitchFamily="18" charset="0"/>
                                  </a:rPr>
                                  <m:t>𝑛𝑖𝑐𝑖𝑜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GT" sz="13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s-GT" sz="1300" dirty="0"/>
              </a:p>
              <a:p>
                <a:endParaRPr lang="es-GT" sz="1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BB7EE1-F945-4760-A421-ECDA94A3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2598426"/>
                <a:ext cx="3934047" cy="600164"/>
              </a:xfrm>
              <a:prstGeom prst="rect">
                <a:avLst/>
              </a:prstGeom>
              <a:blipFill>
                <a:blip r:embed="rId2"/>
                <a:stretch>
                  <a:fillRect l="-2326" t="-167677" b="-214141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94B15D-7E1C-4B37-A50A-0D7AF90301E0}"/>
                  </a:ext>
                </a:extLst>
              </p:cNvPr>
              <p:cNvSpPr txBox="1"/>
              <p:nvPr/>
            </p:nvSpPr>
            <p:spPr>
              <a:xfrm>
                <a:off x="1097280" y="5007725"/>
                <a:ext cx="4697440" cy="225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=[</m:t>
                      </m:r>
                      <m:func>
                        <m:func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GT" sz="13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s-GT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sz="1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  <m:t>𝑟h𝑠</m:t>
                              </m:r>
                              <m:d>
                                <m:dPr>
                                  <m:ctrlPr>
                                    <a:rPr lang="es-GT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sz="1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GT" sz="1300" b="0" i="1" smtClean="0">
                                  <a:latin typeface="Cambria Math" panose="02040503050406030204" pitchFamily="18" charset="0"/>
                                </a:rPr>
                                <m:t>𝑚𝑒𝑡𝑎</m:t>
                              </m:r>
                            </m:sub>
                          </m:sSub>
                        </m:e>
                      </m:d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s-GT" sz="13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𝑟h𝑠</m:t>
                      </m:r>
                      <m:d>
                        <m:d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s-GT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94B15D-7E1C-4B37-A50A-0D7AF903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007725"/>
                <a:ext cx="4697440" cy="225831"/>
              </a:xfrm>
              <a:prstGeom prst="rect">
                <a:avLst/>
              </a:prstGeom>
              <a:blipFill>
                <a:blip r:embed="rId3"/>
                <a:stretch>
                  <a:fillRect l="-389" r="-649" b="-23684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CE050-2290-46AD-8F0D-25AC84C90457}"/>
                  </a:ext>
                </a:extLst>
              </p:cNvPr>
              <p:cNvSpPr txBox="1"/>
              <p:nvPr/>
            </p:nvSpPr>
            <p:spPr>
              <a:xfrm>
                <a:off x="1097280" y="4640749"/>
                <a:ext cx="139724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s-GT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s-GT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GT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GT" sz="13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CE050-2290-46AD-8F0D-25AC84C9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640749"/>
                <a:ext cx="1397241" cy="200055"/>
              </a:xfrm>
              <a:prstGeom prst="rect">
                <a:avLst/>
              </a:prstGeom>
              <a:blipFill>
                <a:blip r:embed="rId4"/>
                <a:stretch>
                  <a:fillRect l="-2620" r="-3930" b="-36364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D4A4771-829A-4BF3-8605-D255C3E9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75" y="2217652"/>
            <a:ext cx="2623387" cy="1649929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E0414821-D0CB-4987-802B-AE6232FD2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76" y="4139898"/>
            <a:ext cx="2635904" cy="1649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92F072-4EC7-4720-8C2F-CFC456CBC95B}"/>
                  </a:ext>
                </a:extLst>
              </p:cNvPr>
              <p:cNvSpPr txBox="1"/>
              <p:nvPr/>
            </p:nvSpPr>
            <p:spPr>
              <a:xfrm>
                <a:off x="1097279" y="3408457"/>
                <a:ext cx="3076291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GT" sz="13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𝑟h𝑠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GT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GT" sz="1300" i="1">
                              <a:latin typeface="Cambria Math" panose="02040503050406030204" pitchFamily="18" charset="0"/>
                            </a:rPr>
                            <m:t>𝑚𝑒𝑡𝑎</m:t>
                          </m:r>
                        </m:sub>
                      </m:sSub>
                      <m:r>
                        <a:rPr lang="es-GT" sz="13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s-GT" sz="13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92F072-4EC7-4720-8C2F-CFC456C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408457"/>
                <a:ext cx="3076291" cy="200055"/>
              </a:xfrm>
              <a:prstGeom prst="rect">
                <a:avLst/>
              </a:prstGeom>
              <a:blipFill>
                <a:blip r:embed="rId7"/>
                <a:stretch>
                  <a:fillRect l="-792" r="-198" b="-36364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26E088-8A2B-4AA9-AACD-383D839035C7}"/>
                  </a:ext>
                </a:extLst>
              </p:cNvPr>
              <p:cNvSpPr txBox="1"/>
              <p:nvPr/>
            </p:nvSpPr>
            <p:spPr>
              <a:xfrm>
                <a:off x="1097279" y="3632103"/>
                <a:ext cx="200439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GT" sz="13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GT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𝑟h𝑠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GT" sz="13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s-GT" sz="13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26E088-8A2B-4AA9-AACD-383D83903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3632103"/>
                <a:ext cx="2004395" cy="200055"/>
              </a:xfrm>
              <a:prstGeom prst="rect">
                <a:avLst/>
              </a:prstGeom>
              <a:blipFill>
                <a:blip r:embed="rId8"/>
                <a:stretch>
                  <a:fillRect l="-1520" r="-2432" b="-36364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6CC5065-79D4-4BC3-8E6F-795923C78F11}"/>
              </a:ext>
            </a:extLst>
          </p:cNvPr>
          <p:cNvSpPr txBox="1"/>
          <p:nvPr/>
        </p:nvSpPr>
        <p:spPr>
          <a:xfrm>
            <a:off x="854776" y="220389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Algoritmo LPA*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A372D-35C2-41C2-A09E-E605F9867117}"/>
              </a:ext>
            </a:extLst>
          </p:cNvPr>
          <p:cNvSpPr txBox="1"/>
          <p:nvPr/>
        </p:nvSpPr>
        <p:spPr>
          <a:xfrm>
            <a:off x="854775" y="413989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Algoritmo D* Lite</a:t>
            </a:r>
          </a:p>
        </p:txBody>
      </p:sp>
    </p:spTree>
    <p:extLst>
      <p:ext uri="{BB962C8B-B14F-4D97-AF65-F5344CB8AC3E}">
        <p14:creationId xmlns:p14="http://schemas.microsoft.com/office/powerpoint/2010/main" val="22876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0730-5267-4CC4-8F24-1A378EB2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Dijkstra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126B-8EF6-4DAA-BE9D-7140355E3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950" y="3209925"/>
            <a:ext cx="6072378" cy="289763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GT" dirty="0"/>
              <a:t> </a:t>
            </a:r>
            <a:r>
              <a:rPr lang="es-GT" dirty="0">
                <a:latin typeface="+mj-lt"/>
              </a:rPr>
              <a:t>Grafos indirectos y grafos directos.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Busca el camino mas corto entre dos vértices.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Múltiples representaciones para los pesos de los vértices.</a:t>
            </a:r>
          </a:p>
        </p:txBody>
      </p:sp>
      <p:pic>
        <p:nvPicPr>
          <p:cNvPr id="1028" name="Picture 4" descr="Algoritmo de Dijkstra: Caminos mínimos">
            <a:extLst>
              <a:ext uri="{FF2B5EF4-FFF2-40B4-BE49-F238E27FC236}">
                <a16:creationId xmlns:a16="http://schemas.microsoft.com/office/drawing/2014/main" id="{1FFE3046-FD3C-4E87-B902-9974E4EA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538844"/>
            <a:ext cx="2403356" cy="240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7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113281-B3EF-44ED-B194-0FF6C0F5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1"/>
            <a:ext cx="3517567" cy="2093975"/>
          </a:xfrm>
        </p:spPr>
        <p:txBody>
          <a:bodyPr anchor="ctr"/>
          <a:lstStyle/>
          <a:p>
            <a:r>
              <a:rPr lang="es-GT" dirty="0"/>
              <a:t>Vehículos de </a:t>
            </a:r>
            <a:r>
              <a:rPr lang="es-GT" dirty="0" err="1"/>
              <a:t>Braitenberg</a:t>
            </a:r>
            <a:endParaRPr lang="es-G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02A9D-DD01-4ADB-B6B1-249662263912}"/>
              </a:ext>
            </a:extLst>
          </p:cNvPr>
          <p:cNvSpPr/>
          <p:nvPr/>
        </p:nvSpPr>
        <p:spPr>
          <a:xfrm>
            <a:off x="-1" y="3429000"/>
            <a:ext cx="4666891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3D0D1-BA41-416A-867C-C610D3C718A5}"/>
              </a:ext>
            </a:extLst>
          </p:cNvPr>
          <p:cNvSpPr/>
          <p:nvPr/>
        </p:nvSpPr>
        <p:spPr>
          <a:xfrm>
            <a:off x="7525112" y="3429000"/>
            <a:ext cx="466689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2E5EE27-7FFB-4A83-8654-B60799E2EC25}"/>
              </a:ext>
            </a:extLst>
          </p:cNvPr>
          <p:cNvSpPr txBox="1">
            <a:spLocks/>
          </p:cNvSpPr>
          <p:nvPr/>
        </p:nvSpPr>
        <p:spPr>
          <a:xfrm>
            <a:off x="8283206" y="4096512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dirty="0"/>
              <a:t>E-puck y </a:t>
            </a:r>
            <a:r>
              <a:rPr lang="es-GT" dirty="0" err="1"/>
              <a:t>Turtlebot</a:t>
            </a:r>
            <a:endParaRPr lang="es-GT" dirty="0"/>
          </a:p>
        </p:txBody>
      </p:sp>
      <p:pic>
        <p:nvPicPr>
          <p:cNvPr id="1028" name="Picture 4" descr="The fundamental Braitenberg vehicles. Each robot behaviour is produced... |  Download Scientific Diagram">
            <a:extLst>
              <a:ext uri="{FF2B5EF4-FFF2-40B4-BE49-F238E27FC236}">
                <a16:creationId xmlns:a16="http://schemas.microsoft.com/office/drawing/2014/main" id="{6B4C91F0-8887-4AE6-9F42-D3E7CFE9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19" y="537371"/>
            <a:ext cx="4262973" cy="25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21A903EF-5A4A-4994-8712-80F035E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" y="3736674"/>
            <a:ext cx="2813649" cy="2813649"/>
          </a:xfrm>
          <a:prstGeom prst="rect">
            <a:avLst/>
          </a:prstGeom>
        </p:spPr>
      </p:pic>
      <p:pic>
        <p:nvPicPr>
          <p:cNvPr id="1030" name="Picture 6" descr="TurtleBot 3 Burger – Rotatecno">
            <a:extLst>
              <a:ext uri="{FF2B5EF4-FFF2-40B4-BE49-F238E27FC236}">
                <a16:creationId xmlns:a16="http://schemas.microsoft.com/office/drawing/2014/main" id="{A8C4E1BB-57BC-4492-8606-B9A5BFD8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3" y="3429000"/>
            <a:ext cx="2620806" cy="335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74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D866-E3E5-4F6B-B6D0-46C13096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Funciones Utilizadas</a:t>
            </a:r>
          </a:p>
        </p:txBody>
      </p:sp>
      <p:pic>
        <p:nvPicPr>
          <p:cNvPr id="6" name="Content Placeholder 5" descr="Chart, surface chart&#10;&#10;Description automatically generated">
            <a:extLst>
              <a:ext uri="{FF2B5EF4-FFF2-40B4-BE49-F238E27FC236}">
                <a16:creationId xmlns:a16="http://schemas.microsoft.com/office/drawing/2014/main" id="{A89219FB-7E54-4CC8-A6D7-44C9171F3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39" y="573915"/>
            <a:ext cx="3271253" cy="2453439"/>
          </a:xfrm>
        </p:spPr>
      </p:pic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D674AC19-D402-410F-916B-14BAC8B9B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68" y="452945"/>
            <a:ext cx="3432547" cy="257441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4B7C2A63-0C0D-4481-B448-5F4F5BFF4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39" y="3830645"/>
            <a:ext cx="3517567" cy="2638175"/>
          </a:xfrm>
          <a:prstGeom prst="rect">
            <a:avLst/>
          </a:prstGeom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BC2EA6E5-140F-4BDC-913D-6DB0027A1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68" y="3830645"/>
            <a:ext cx="3517567" cy="2638175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54DA42-D260-4E16-B438-2BBD58FD4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438834"/>
            <a:ext cx="3517567" cy="306450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Función de esfera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Función de </a:t>
            </a:r>
            <a:r>
              <a:rPr lang="es-GT" dirty="0" err="1">
                <a:latin typeface="+mj-lt"/>
              </a:rPr>
              <a:t>Rosenbrok</a:t>
            </a:r>
            <a:endParaRPr lang="es-G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Función de </a:t>
            </a:r>
            <a:r>
              <a:rPr lang="es-GT" dirty="0" err="1">
                <a:latin typeface="+mj-lt"/>
              </a:rPr>
              <a:t>Booth</a:t>
            </a:r>
            <a:endParaRPr lang="es-G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Función de </a:t>
            </a:r>
            <a:r>
              <a:rPr lang="es-GT" dirty="0" err="1">
                <a:latin typeface="+mj-lt"/>
              </a:rPr>
              <a:t>Himmelblau</a:t>
            </a:r>
            <a:endParaRPr lang="es-G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89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45B4-0F4F-4175-8E79-A7CDAAB7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61" y="1510283"/>
            <a:ext cx="3517567" cy="2093975"/>
          </a:xfrm>
        </p:spPr>
        <p:txBody>
          <a:bodyPr/>
          <a:lstStyle/>
          <a:p>
            <a:r>
              <a:rPr lang="es-GT" dirty="0"/>
              <a:t> Modelo </a:t>
            </a:r>
            <a:r>
              <a:rPr lang="es-GT" dirty="0" err="1"/>
              <a:t>urdf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8AF79-EA56-4A1D-8BC3-7646B4E5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3848100"/>
            <a:ext cx="5928344" cy="22594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+mj-lt"/>
              </a:rPr>
              <a:t> Permite definir etiquetas personalizadas para la descripción y la organización de datos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+mj-lt"/>
              </a:rPr>
              <a:t> Presenta una estructura jerárquica.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+mj-lt"/>
              </a:rPr>
              <a:t> No son aceptadas estructuras de robots paralelos.</a:t>
            </a:r>
          </a:p>
          <a:p>
            <a:pPr>
              <a:buFont typeface="Wingdings" panose="05000000000000000000" pitchFamily="2" charset="2"/>
              <a:buChar char="v"/>
            </a:pPr>
            <a:endParaRPr lang="es-GT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C55A7-6F59-4559-9317-0D1E499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72" y="552168"/>
            <a:ext cx="6248967" cy="28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red and black ladybug&#10;&#10;Description automatically generated with medium confidence">
            <a:extLst>
              <a:ext uri="{FF2B5EF4-FFF2-40B4-BE49-F238E27FC236}">
                <a16:creationId xmlns:a16="http://schemas.microsoft.com/office/drawing/2014/main" id="{62F1107B-1A3D-4892-A9B5-9C35FE919E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55BFD-0772-4CDD-BD8A-F7A660D0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GT" dirty="0" err="1"/>
              <a:t>Webots</a:t>
            </a:r>
            <a:endParaRPr lang="es-G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15779C-5D91-47D6-A40B-B8A4001AB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7074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E35D59-F647-45D6-9765-4A47B2FD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PSO</a:t>
            </a:r>
          </a:p>
        </p:txBody>
      </p:sp>
      <p:pic>
        <p:nvPicPr>
          <p:cNvPr id="7" name="Content Placeholder 6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4D315EB5-4960-48EB-BE0B-D1EE24D74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529935"/>
            <a:ext cx="5459097" cy="3066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D39A90B-FEC8-4E50-9D3B-3C6966EE80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0880" y="2108201"/>
                <a:ext cx="4114800" cy="376089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es-GT" dirty="0">
                    <a:latin typeface="+mj-lt"/>
                  </a:rPr>
                  <a:t> Se utilizaron los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GT" dirty="0">
                    <a:latin typeface="+mj-lt"/>
                  </a:rPr>
                  <a:t>,</a:t>
                </a:r>
                <a:r>
                  <a:rPr lang="es-G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GT" dirty="0">
                    <a:latin typeface="+mj-lt"/>
                  </a:rPr>
                  <a:t>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GT" b="0" dirty="0">
                    <a:latin typeface="+mj-lt"/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s-GT" dirty="0">
                    <a:latin typeface="+mj-lt"/>
                  </a:rPr>
                  <a:t>  Se implemento el modelo modificado que utilizo Eduardo Santizo.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s-GT" dirty="0">
                    <a:latin typeface="+mj-lt"/>
                  </a:rPr>
                  <a:t> Se evaluó el rendimiento del sistema utilizando tiempos de convergencia.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D39A90B-FEC8-4E50-9D3B-3C6966EE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0" y="2108201"/>
                <a:ext cx="4114800" cy="3760891"/>
              </a:xfrm>
              <a:prstGeom prst="rect">
                <a:avLst/>
              </a:prstGeom>
              <a:blipFill>
                <a:blip r:embed="rId3"/>
                <a:stretch>
                  <a:fillRect l="-3259" t="-648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38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0C84-A0D7-4224-9DD3-BA523EAF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PSO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8EE3-D73F-4AAC-8DB4-00E2DC12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0" y="2108201"/>
            <a:ext cx="41148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Se realizaron en total 750 simulaciones.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Se variaron las posiciones de los robots.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>
                <a:latin typeface="+mj-lt"/>
              </a:rPr>
              <a:t> Se realizo un promedio de los datos de simulación.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4D4E8EE-A2BA-4920-A0D1-0B203C9D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699377"/>
            <a:ext cx="2401216" cy="145924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69F481C-C376-4836-B767-A71C49A99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84" y="2702933"/>
            <a:ext cx="2401216" cy="145924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538F97D-7633-4100-8CA9-664CCCFF5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4449016"/>
            <a:ext cx="2415007" cy="1450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EA94BF-9B6A-4712-8F93-E40C246746C7}"/>
              </a:ext>
            </a:extLst>
          </p:cNvPr>
          <p:cNvSpPr txBox="1"/>
          <p:nvPr/>
        </p:nvSpPr>
        <p:spPr>
          <a:xfrm>
            <a:off x="3055407" y="2121991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Gráficos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70F51-5C40-4D61-ABB8-CDA3E46FB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083" y="4766831"/>
            <a:ext cx="2732394" cy="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5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5AA4B21-EE04-49FC-83A4-6A53638C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68" y="3878904"/>
            <a:ext cx="3060834" cy="2090466"/>
          </a:xfrm>
          <a:prstGeom prst="rect">
            <a:avLst/>
          </a:prstGeom>
        </p:spPr>
      </p:pic>
      <p:pic>
        <p:nvPicPr>
          <p:cNvPr id="13" name="Picture 12" descr="A picture containing text, checker&#10;&#10;Description automatically generated">
            <a:extLst>
              <a:ext uri="{FF2B5EF4-FFF2-40B4-BE49-F238E27FC236}">
                <a16:creationId xmlns:a16="http://schemas.microsoft.com/office/drawing/2014/main" id="{9BA52083-3681-4CD8-AE5C-55D5EE8DF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40" y="1294662"/>
            <a:ext cx="3060834" cy="209046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87092FF-BB86-48E0-A500-3A2FCC3E5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6" y="1267134"/>
            <a:ext cx="3060834" cy="20904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D26ED5-AA91-45A7-83EB-004B152EA3AC}"/>
              </a:ext>
            </a:extLst>
          </p:cNvPr>
          <p:cNvSpPr txBox="1"/>
          <p:nvPr/>
        </p:nvSpPr>
        <p:spPr>
          <a:xfrm>
            <a:off x="953292" y="483262"/>
            <a:ext cx="3552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>
                <a:latin typeface="+mj-lt"/>
              </a:rPr>
              <a:t>Posiciones iniciales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B1D32A-56D9-4BE9-A59A-D96D971DA6B5}"/>
              </a:ext>
            </a:extLst>
          </p:cNvPr>
          <p:cNvGrpSpPr/>
          <p:nvPr/>
        </p:nvGrpSpPr>
        <p:grpSpPr>
          <a:xfrm>
            <a:off x="4565583" y="1267134"/>
            <a:ext cx="3060834" cy="2090466"/>
            <a:chOff x="4565583" y="1267134"/>
            <a:chExt cx="3060834" cy="2090466"/>
          </a:xfrm>
        </p:grpSpPr>
        <p:pic>
          <p:nvPicPr>
            <p:cNvPr id="15" name="Picture 1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E776EC3D-3C8F-452C-B6A1-2465E087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583" y="1267134"/>
              <a:ext cx="3060834" cy="2090466"/>
            </a:xfrm>
            <a:prstGeom prst="rect">
              <a:avLst/>
            </a:prstGeom>
          </p:spPr>
        </p:pic>
        <p:pic>
          <p:nvPicPr>
            <p:cNvPr id="20" name="Content Placeholder 5">
              <a:extLst>
                <a:ext uri="{FF2B5EF4-FFF2-40B4-BE49-F238E27FC236}">
                  <a16:creationId xmlns:a16="http://schemas.microsoft.com/office/drawing/2014/main" id="{E3A764C4-2A2B-4F14-91AD-2EB16D84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0742" y="1294662"/>
              <a:ext cx="1970515" cy="19944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6839F3-E98A-47F9-BD33-326DAB0C779E}"/>
              </a:ext>
            </a:extLst>
          </p:cNvPr>
          <p:cNvGrpSpPr/>
          <p:nvPr/>
        </p:nvGrpSpPr>
        <p:grpSpPr>
          <a:xfrm>
            <a:off x="957726" y="3878904"/>
            <a:ext cx="3060834" cy="2090466"/>
            <a:chOff x="957726" y="3878904"/>
            <a:chExt cx="3060834" cy="2090466"/>
          </a:xfrm>
        </p:grpSpPr>
        <p:pic>
          <p:nvPicPr>
            <p:cNvPr id="9" name="Picture 8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3B5A582-C0EC-4D53-B02E-45B2E921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26" y="3878904"/>
              <a:ext cx="3060834" cy="2090466"/>
            </a:xfrm>
            <a:prstGeom prst="rect">
              <a:avLst/>
            </a:prstGeom>
          </p:spPr>
        </p:pic>
        <p:pic>
          <p:nvPicPr>
            <p:cNvPr id="21" name="Picture 20" descr="A picture containing checker, tiled&#10;&#10;Description automatically generated">
              <a:extLst>
                <a:ext uri="{FF2B5EF4-FFF2-40B4-BE49-F238E27FC236}">
                  <a16:creationId xmlns:a16="http://schemas.microsoft.com/office/drawing/2014/main" id="{B176DD72-1DB3-4C59-B8F0-89ACFC96D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2" t="2404" r="18415" b="30747"/>
            <a:stretch/>
          </p:blipFill>
          <p:spPr>
            <a:xfrm>
              <a:off x="1501967" y="3921023"/>
              <a:ext cx="1991860" cy="198792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49E769-DE59-477F-B5B8-EAA1D52E4131}"/>
              </a:ext>
            </a:extLst>
          </p:cNvPr>
          <p:cNvGrpSpPr/>
          <p:nvPr/>
        </p:nvGrpSpPr>
        <p:grpSpPr>
          <a:xfrm>
            <a:off x="8173440" y="3921024"/>
            <a:ext cx="3060834" cy="2090466"/>
            <a:chOff x="8173440" y="3921024"/>
            <a:chExt cx="3060834" cy="2090466"/>
          </a:xfrm>
        </p:grpSpPr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4E939A83-B038-459E-873C-6E5C7714A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440" y="3921024"/>
              <a:ext cx="3060834" cy="2090466"/>
            </a:xfrm>
            <a:prstGeom prst="rect">
              <a:avLst/>
            </a:prstGeom>
          </p:spPr>
        </p:pic>
        <p:pic>
          <p:nvPicPr>
            <p:cNvPr id="22" name="Picture 21" descr="A picture containing checker, chessman, different, colors&#10;&#10;Description automatically generated">
              <a:extLst>
                <a:ext uri="{FF2B5EF4-FFF2-40B4-BE49-F238E27FC236}">
                  <a16:creationId xmlns:a16="http://schemas.microsoft.com/office/drawing/2014/main" id="{EC8BA256-6D22-418C-B676-87DEC7372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63" y="3968079"/>
              <a:ext cx="1999770" cy="199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71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C951-F7F5-40D3-89E3-604D8A35A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2413189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B134-A6BA-41C0-B73E-B835FE13C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Algoritmo de optimización por enjambre de partículas.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Utilización de aprendizaje profundo y aprendizaje reforzado para desarrollar un </a:t>
            </a:r>
            <a:r>
              <a:rPr lang="es-GT" dirty="0" err="1"/>
              <a:t>Toolbox</a:t>
            </a:r>
            <a:r>
              <a:rPr lang="es-GT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Entornos de simulación con restricciones físicas.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Viabilidad de ROS como entorno de simulación para el algoritmo PSO.</a:t>
            </a:r>
          </a:p>
        </p:txBody>
      </p:sp>
    </p:spTree>
    <p:extLst>
      <p:ext uri="{BB962C8B-B14F-4D97-AF65-F5344CB8AC3E}">
        <p14:creationId xmlns:p14="http://schemas.microsoft.com/office/powerpoint/2010/main" val="150387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20E77E-3478-48D8-B14B-F358CB23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GT" dirty="0"/>
              <a:t>D* Lite</a:t>
            </a:r>
          </a:p>
        </p:txBody>
      </p:sp>
      <p:pic>
        <p:nvPicPr>
          <p:cNvPr id="6" name="Picture 5" descr="A close-up of a game board&#10;&#10;Description automatically generated with low confidence">
            <a:extLst>
              <a:ext uri="{FF2B5EF4-FFF2-40B4-BE49-F238E27FC236}">
                <a16:creationId xmlns:a16="http://schemas.microsoft.com/office/drawing/2014/main" id="{13A72DFE-4305-42BD-A38A-4D243FC6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61" y="812799"/>
            <a:ext cx="5234589" cy="5294757"/>
          </a:xfrm>
          <a:prstGeom prst="rect">
            <a:avLst/>
          </a:prstGeo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A7D053-3E9D-4A0C-AA6A-453DAF74D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0201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4895-B5CE-4930-B079-3C3A6D34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11" y="2546172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Problemática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DDDF-9ABB-40F0-8E7D-1E5ABDB0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Discretización del espacio.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Aproximación de puntos al espacio discreto.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GT" dirty="0"/>
              <a:t> Mayor tiempo de procesamiento.</a:t>
            </a:r>
          </a:p>
        </p:txBody>
      </p:sp>
    </p:spTree>
    <p:extLst>
      <p:ext uri="{BB962C8B-B14F-4D97-AF65-F5344CB8AC3E}">
        <p14:creationId xmlns:p14="http://schemas.microsoft.com/office/powerpoint/2010/main" val="143065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88CE-3121-4147-91D3-5A1D4661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PSO y algoritmo de </a:t>
            </a:r>
            <a:r>
              <a:rPr lang="es-GT" dirty="0" err="1"/>
              <a:t>Braitenberg</a:t>
            </a:r>
            <a:endParaRPr lang="es-GT" dirty="0"/>
          </a:p>
        </p:txBody>
      </p:sp>
      <p:pic>
        <p:nvPicPr>
          <p:cNvPr id="4" name="Content Placeholder 3" descr="A board game on a table&#10;&#10;Description automatically generated with low confidence">
            <a:extLst>
              <a:ext uri="{FF2B5EF4-FFF2-40B4-BE49-F238E27FC236}">
                <a16:creationId xmlns:a16="http://schemas.microsoft.com/office/drawing/2014/main" id="{A67F04CD-EF63-4FC5-A179-1B4DC92F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94" y="2199860"/>
            <a:ext cx="3277703" cy="2458277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8421C07E-FDE6-4919-9608-EFA1B4D99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2199861"/>
            <a:ext cx="3277703" cy="2458277"/>
          </a:xfrm>
          <a:prstGeom prst="rect">
            <a:avLst/>
          </a:prstGeom>
        </p:spPr>
      </p:pic>
      <p:pic>
        <p:nvPicPr>
          <p:cNvPr id="7" name="Picture 6" descr="A picture containing text, indoor, checker, tiled&#10;&#10;Description automatically generated">
            <a:extLst>
              <a:ext uri="{FF2B5EF4-FFF2-40B4-BE49-F238E27FC236}">
                <a16:creationId xmlns:a16="http://schemas.microsoft.com/office/drawing/2014/main" id="{32D5341B-E660-4016-80E9-3589AFEDD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16" y="2199859"/>
            <a:ext cx="3277702" cy="2458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D3DB86-6029-447D-84C2-4AEF2264A666}"/>
              </a:ext>
            </a:extLst>
          </p:cNvPr>
          <p:cNvSpPr txBox="1"/>
          <p:nvPr/>
        </p:nvSpPr>
        <p:spPr>
          <a:xfrm>
            <a:off x="698528" y="5120635"/>
            <a:ext cx="1079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Se implementaron diversas simulaciones aumentando el numero de robots dentro del entorno</a:t>
            </a:r>
          </a:p>
        </p:txBody>
      </p:sp>
    </p:spTree>
    <p:extLst>
      <p:ext uri="{BB962C8B-B14F-4D97-AF65-F5344CB8AC3E}">
        <p14:creationId xmlns:p14="http://schemas.microsoft.com/office/powerpoint/2010/main" val="376738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Logo&#10;&#10;Description automatically generated">
            <a:extLst>
              <a:ext uri="{FF2B5EF4-FFF2-40B4-BE49-F238E27FC236}">
                <a16:creationId xmlns:a16="http://schemas.microsoft.com/office/drawing/2014/main" id="{02F88834-BA9C-44EF-A881-16133E2F55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0" b="1502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E0C34-07D3-431D-92EA-27ABCB0F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1AA800-2588-4DC8-B6C8-3A28E1038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824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3B2571-9B18-4C45-95F5-4DC34946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Funcionamiento de 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A0501-D899-4B15-977B-2A39EFF22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Temas</a:t>
            </a:r>
          </a:p>
        </p:txBody>
      </p:sp>
      <p:pic>
        <p:nvPicPr>
          <p:cNvPr id="12" name="Content Placeholder 1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6860B821-E316-40E1-BC83-DE97B84FD0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5876"/>
            <a:ext cx="3057952" cy="280074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B2F40A-C12F-4C4D-9E4F-23B64BF1F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GT" dirty="0"/>
              <a:t>nodos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EE801716-228C-4A96-A77F-7970049720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4" y="3095588"/>
            <a:ext cx="3255453" cy="2421315"/>
          </a:xfrm>
        </p:spPr>
      </p:pic>
    </p:spTree>
    <p:extLst>
      <p:ext uri="{BB962C8B-B14F-4D97-AF65-F5344CB8AC3E}">
        <p14:creationId xmlns:p14="http://schemas.microsoft.com/office/powerpoint/2010/main" val="1576940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DF27-70BC-4755-ABF8-FE608FCE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Comunicación dentro de 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D9059-FCF0-4A38-89CC-6EFC9F1E6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9316" y="2068042"/>
            <a:ext cx="4639736" cy="736282"/>
          </a:xfrm>
        </p:spPr>
        <p:txBody>
          <a:bodyPr/>
          <a:lstStyle/>
          <a:p>
            <a:r>
              <a:rPr lang="es-GT" dirty="0"/>
              <a:t>Mensajes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201CF-1A2F-4712-B3F6-D7FAA90CA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69316" y="4071424"/>
            <a:ext cx="4639736" cy="736282"/>
          </a:xfrm>
        </p:spPr>
        <p:txBody>
          <a:bodyPr/>
          <a:lstStyle/>
          <a:p>
            <a:r>
              <a:rPr lang="es-GT" dirty="0"/>
              <a:t>servicio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2828CC-0DDC-4415-8C87-7A31DA1DC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 bwMode="auto">
          <a:xfrm>
            <a:off x="3199751" y="3004460"/>
            <a:ext cx="5792497" cy="10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9A636F-774B-489B-9812-EA61A3A3F41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1"/>
          <a:stretch/>
        </p:blipFill>
        <p:spPr bwMode="auto">
          <a:xfrm>
            <a:off x="3199751" y="4827823"/>
            <a:ext cx="5885883" cy="9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9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8113E-B6A9-4B83-97E0-4542BD50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Conexiones entre nodos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1A16F6D1-C992-4970-A4CB-342D2C22B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17" y="2216696"/>
            <a:ext cx="5496692" cy="3543795"/>
          </a:xfrm>
        </p:spPr>
      </p:pic>
    </p:spTree>
    <p:extLst>
      <p:ext uri="{BB962C8B-B14F-4D97-AF65-F5344CB8AC3E}">
        <p14:creationId xmlns:p14="http://schemas.microsoft.com/office/powerpoint/2010/main" val="130899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5EA90D-775E-4CB5-8854-72A3A8FC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Programas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A48B5-5E25-4B55-865A-205A6435B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 err="1"/>
              <a:t>Rviz</a:t>
            </a:r>
            <a:endParaRPr lang="es-GT" dirty="0"/>
          </a:p>
        </p:txBody>
      </p:sp>
      <p:pic>
        <p:nvPicPr>
          <p:cNvPr id="10" name="Content Placeholder 9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A40CFF9-5BD9-4883-8C30-1B6A01358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66180"/>
            <a:ext cx="4640262" cy="249414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0DA2D-9273-415A-AA04-F7D294B02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GT" dirty="0"/>
              <a:t>Gazebo</a:t>
            </a:r>
          </a:p>
        </p:txBody>
      </p:sp>
      <p:pic>
        <p:nvPicPr>
          <p:cNvPr id="12" name="Content Placeholder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FD2A49-AB06-420D-AACC-08C2D1FAF3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3175463"/>
            <a:ext cx="4638675" cy="2475574"/>
          </a:xfrm>
        </p:spPr>
      </p:pic>
    </p:spTree>
    <p:extLst>
      <p:ext uri="{BB962C8B-B14F-4D97-AF65-F5344CB8AC3E}">
        <p14:creationId xmlns:p14="http://schemas.microsoft.com/office/powerpoint/2010/main" val="1018654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3297-1F6A-4671-9958-F4E56068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algoritmos</a:t>
            </a:r>
          </a:p>
        </p:txBody>
      </p:sp>
      <p:pic>
        <p:nvPicPr>
          <p:cNvPr id="9" name="Content Placeholder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87EEA68-FCA4-4123-B0E2-9AA3E3AA9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72" y="2957513"/>
            <a:ext cx="3666844" cy="29114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65A1B-8C83-4BB6-85ED-E02B6FB9108A}"/>
              </a:ext>
            </a:extLst>
          </p:cNvPr>
          <p:cNvSpPr txBox="1"/>
          <p:nvPr/>
        </p:nvSpPr>
        <p:spPr>
          <a:xfrm>
            <a:off x="1097280" y="2286001"/>
            <a:ext cx="1398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latin typeface="+mj-lt"/>
              </a:rPr>
              <a:t>Dijkstra</a:t>
            </a:r>
          </a:p>
          <a:p>
            <a:endParaRPr lang="es-GT" sz="2400" dirty="0">
              <a:latin typeface="+mj-lt"/>
            </a:endParaRPr>
          </a:p>
        </p:txBody>
      </p:sp>
      <p:pic>
        <p:nvPicPr>
          <p:cNvPr id="19" name="Content Placeholder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5E1652-9DDE-4EB5-AA2D-E2BF685FEE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05" y="3106690"/>
            <a:ext cx="4638675" cy="2613120"/>
          </a:xfrm>
        </p:spPr>
      </p:pic>
    </p:spTree>
    <p:extLst>
      <p:ext uri="{BB962C8B-B14F-4D97-AF65-F5344CB8AC3E}">
        <p14:creationId xmlns:p14="http://schemas.microsoft.com/office/powerpoint/2010/main" val="235074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3297-1F6A-4671-9958-F4E56068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algoritmos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7EEA68-FCA4-4123-B0E2-9AA3E3AA9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3672" y="2993324"/>
            <a:ext cx="3666844" cy="283985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65A1B-8C83-4BB6-85ED-E02B6FB9108A}"/>
              </a:ext>
            </a:extLst>
          </p:cNvPr>
          <p:cNvSpPr txBox="1"/>
          <p:nvPr/>
        </p:nvSpPr>
        <p:spPr>
          <a:xfrm>
            <a:off x="1097280" y="2286001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>
                <a:latin typeface="+mj-lt"/>
              </a:rPr>
              <a:t>D* Lite</a:t>
            </a:r>
          </a:p>
          <a:p>
            <a:endParaRPr lang="es-GT" sz="2400" dirty="0">
              <a:latin typeface="+mj-lt"/>
            </a:endParaRPr>
          </a:p>
        </p:txBody>
      </p:sp>
      <p:pic>
        <p:nvPicPr>
          <p:cNvPr id="6" name="Content Placeholder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662E01-E9B5-4999-9A24-CF0CB1D97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05" y="3106690"/>
            <a:ext cx="4638675" cy="26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E46A-9916-493D-B82D-5F8AE4EB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" y="2382012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Objetivo</a:t>
            </a:r>
            <a:br>
              <a:rPr lang="es-GT" dirty="0"/>
            </a:br>
            <a:r>
              <a:rPr lang="es-GT" dirty="0"/>
              <a:t>General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C8AAC-72F3-4E91-9D4C-6C4A06E5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ES" b="0" i="0" dirty="0">
                <a:effectLst/>
                <a:latin typeface="+mj-lt"/>
              </a:rPr>
              <a:t>Integrar las herramientas de software PSO </a:t>
            </a:r>
            <a:r>
              <a:rPr lang="es-ES" b="0" i="0" dirty="0" err="1">
                <a:effectLst/>
                <a:latin typeface="+mj-lt"/>
              </a:rPr>
              <a:t>Tuner</a:t>
            </a:r>
            <a:r>
              <a:rPr lang="es-ES" b="0" i="0" dirty="0">
                <a:effectLst/>
                <a:latin typeface="+mj-lt"/>
              </a:rPr>
              <a:t> y </a:t>
            </a:r>
            <a:r>
              <a:rPr lang="es-ES" b="0" i="0" dirty="0" err="1">
                <a:effectLst/>
                <a:latin typeface="+mj-lt"/>
              </a:rPr>
              <a:t>Swarm</a:t>
            </a:r>
            <a:r>
              <a:rPr lang="es-ES" b="0" i="0" dirty="0">
                <a:effectLst/>
                <a:latin typeface="+mj-lt"/>
              </a:rPr>
              <a:t> </a:t>
            </a:r>
            <a:r>
              <a:rPr lang="es-ES" b="0" i="0" dirty="0" err="1">
                <a:effectLst/>
                <a:latin typeface="+mj-lt"/>
              </a:rPr>
              <a:t>Robotics</a:t>
            </a:r>
            <a:r>
              <a:rPr lang="es-ES" b="0" i="0" dirty="0">
                <a:effectLst/>
                <a:latin typeface="+mj-lt"/>
              </a:rPr>
              <a:t> </a:t>
            </a:r>
            <a:r>
              <a:rPr lang="es-ES" b="0" i="0" dirty="0" err="1">
                <a:effectLst/>
                <a:latin typeface="+mj-lt"/>
              </a:rPr>
              <a:t>Toolbox</a:t>
            </a:r>
            <a:r>
              <a:rPr lang="es-ES" b="0" i="0" dirty="0">
                <a:effectLst/>
                <a:latin typeface="+mj-lt"/>
              </a:rPr>
              <a:t>, desarrolladas en la fase anterior, a plataformas de simulación con restricciones físicas.</a:t>
            </a:r>
            <a:endParaRPr lang="es-G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44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7BD0-2287-4DCB-ABD5-DBC1CD50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Robot Diferencial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65000-2A19-4A52-909B-10132D53D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9269" y="2050657"/>
            <a:ext cx="2841535" cy="2603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221A4-F2E2-43D7-A06D-6DF196B2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2738" y="2050657"/>
            <a:ext cx="3079914" cy="2603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E0606-AD48-48D9-9056-3F69CD83D398}"/>
              </a:ext>
            </a:extLst>
          </p:cNvPr>
          <p:cNvSpPr txBox="1"/>
          <p:nvPr/>
        </p:nvSpPr>
        <p:spPr>
          <a:xfrm>
            <a:off x="8213217" y="518121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Gazebo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7D870-B0C4-4660-92E7-6A667FDA1755}"/>
              </a:ext>
            </a:extLst>
          </p:cNvPr>
          <p:cNvSpPr txBox="1"/>
          <p:nvPr/>
        </p:nvSpPr>
        <p:spPr>
          <a:xfrm>
            <a:off x="2857125" y="518452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err="1">
                <a:latin typeface="+mj-lt"/>
              </a:rPr>
              <a:t>Rviz</a:t>
            </a:r>
            <a:endParaRPr lang="es-GT" dirty="0">
              <a:latin typeface="+mj-lt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6A2B9FD-59F5-4A90-AE2A-6B7430CFC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213" y="2050657"/>
            <a:ext cx="2815045" cy="26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1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5C73-DACD-42E3-9D64-C1523083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Implementación de PSO</a:t>
            </a:r>
          </a:p>
        </p:txBody>
      </p:sp>
      <p:pic>
        <p:nvPicPr>
          <p:cNvPr id="5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A2246A-F2F7-4C6B-8565-AE058EA25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02" y="2209077"/>
            <a:ext cx="6317996" cy="35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CE3B-097E-4E4B-B699-529C82E1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Conclusiones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6DEFE-C327-4267-8C4F-6A73C1F1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dirty="0"/>
              <a:t> Se logró implementar un algoritmo capaz de navegar a través de terrenos desconocidos y siguiendo un comportamiento brindado por el algoritmo de optimización de enjambre causando que el robot converja hacia el mínimo local de la función de costo.</a:t>
            </a:r>
          </a:p>
          <a:p>
            <a:pPr marL="457200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dirty="0"/>
              <a:t> Se determinó que el sistema se comporta diferente al modelo idealizado dentro de las simulaciones del </a:t>
            </a:r>
            <a:r>
              <a:rPr lang="es-ES" dirty="0" err="1"/>
              <a:t>Swarm</a:t>
            </a:r>
            <a:r>
              <a:rPr lang="es-ES" dirty="0"/>
              <a:t> </a:t>
            </a:r>
            <a:r>
              <a:rPr lang="es-ES" dirty="0" err="1"/>
              <a:t>Robotics</a:t>
            </a:r>
            <a:r>
              <a:rPr lang="es-ES" dirty="0"/>
              <a:t> </a:t>
            </a:r>
            <a:r>
              <a:rPr lang="es-ES" dirty="0" err="1"/>
              <a:t>Toolbox</a:t>
            </a:r>
            <a:r>
              <a:rPr lang="es-ES" dirty="0"/>
              <a:t> debido a que las restricciones físicas agregan nuevos parámetros al sistema.</a:t>
            </a:r>
          </a:p>
          <a:p>
            <a:pPr marL="457200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s-ES" dirty="0"/>
              <a:t> Se determinó la viabilidad de la implementación de algoritmos PSO dentro del entorno de ROS para simulaciones </a:t>
            </a:r>
            <a:r>
              <a:rPr lang="es-ES" dirty="0" err="1"/>
              <a:t>multiagente</a:t>
            </a:r>
            <a:r>
              <a:rPr lang="es-ES" dirty="0"/>
              <a:t>.</a:t>
            </a:r>
            <a:endParaRPr lang="es-G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85A62-8D22-430D-8100-69874C808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1025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CFD5-0F74-4A13-A06F-7FC94328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10F5B-48DA-4C36-9054-264D233B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21943"/>
            <a:ext cx="5928344" cy="5294757"/>
          </a:xfrm>
        </p:spPr>
        <p:txBody>
          <a:bodyPr anchor="ctr"/>
          <a:lstStyle/>
          <a:p>
            <a:pPr marL="457200" indent="-457200" algn="just">
              <a:buClrTx/>
              <a:buFont typeface="+mj-lt"/>
              <a:buAutoNum type="arabicPeriod" startAt="4"/>
            </a:pPr>
            <a:r>
              <a:rPr lang="es-ES" dirty="0"/>
              <a:t>Los parámetros obtenidos por el PSO </a:t>
            </a:r>
            <a:r>
              <a:rPr lang="es-ES" dirty="0" err="1"/>
              <a:t>Tuner</a:t>
            </a:r>
            <a:r>
              <a:rPr lang="es-ES" dirty="0"/>
              <a:t> generan una convergencia relativamente rápida hacia el mínimo local de la función de costo implementada en entornos de simulaciones </a:t>
            </a:r>
            <a:r>
              <a:rPr lang="es-ES" dirty="0" err="1"/>
              <a:t>fisicas</a:t>
            </a:r>
            <a:r>
              <a:rPr lang="es-ES" dirty="0"/>
              <a:t>.</a:t>
            </a:r>
          </a:p>
          <a:p>
            <a:pPr marL="457200" indent="-457200" algn="just">
              <a:buClrTx/>
              <a:buFont typeface="+mj-lt"/>
              <a:buAutoNum type="arabicPeriod" startAt="4"/>
            </a:pPr>
            <a:r>
              <a:rPr lang="es-ES" dirty="0"/>
              <a:t>Aun variando el entorno, el sistema es capaz de converger hacia el mínimo global de la función de costo.</a:t>
            </a:r>
          </a:p>
          <a:p>
            <a:pPr marL="457200" indent="-457200" algn="just">
              <a:buClrTx/>
              <a:buFont typeface="+mj-lt"/>
              <a:buAutoNum type="arabicPeriod" startAt="4"/>
            </a:pPr>
            <a:r>
              <a:rPr lang="es-ES" dirty="0"/>
              <a:t>El sistema es capaz de navegar dentro de diversos escenarios y ser capaz de adaptarse y evadir los obstáculos dentro del entorno.</a:t>
            </a:r>
            <a:endParaRPr lang="es-G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636FE-6C69-461E-AD28-4A156D958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32540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7A46-73BB-4DE0-B244-B225F294A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382012"/>
            <a:ext cx="4105656" cy="2093975"/>
          </a:xfrm>
        </p:spPr>
        <p:txBody>
          <a:bodyPr anchor="ctr"/>
          <a:lstStyle/>
          <a:p>
            <a:pPr algn="ctr"/>
            <a:r>
              <a:rPr lang="es-GT" dirty="0"/>
              <a:t>Recomendaciones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23428-92AE-48EB-841B-EBBC8802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 algn="just">
              <a:buClrTx/>
              <a:buFont typeface="+mj-lt"/>
              <a:buAutoNum type="arabicPeriod"/>
            </a:pPr>
            <a:r>
              <a:rPr lang="es-ES" dirty="0"/>
              <a:t> Se recomienda la utilización de un nodo supervisor dentro de </a:t>
            </a:r>
            <a:r>
              <a:rPr lang="es-ES" dirty="0" err="1"/>
              <a:t>Webots</a:t>
            </a:r>
            <a:r>
              <a:rPr lang="es-ES" dirty="0"/>
              <a:t>, que sea capaz de indicarle a cada robot el punto al cual debe moverse y llevar un control de las trayectorias para evitar colisiones de los robots.</a:t>
            </a:r>
          </a:p>
          <a:p>
            <a:pPr marL="457200" indent="-457200" algn="just">
              <a:buClrTx/>
              <a:buFont typeface="+mj-lt"/>
              <a:buAutoNum type="arabicPeriod"/>
            </a:pPr>
            <a:r>
              <a:rPr lang="es-ES" dirty="0"/>
              <a:t> Se recomienda la investigación de los diversos paquetes que ofrece ROS ya que esto podría brindar diversas mejoras al comportamiento de los robots al igual que una gran versatilidad y funcionalidad.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01284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7A46-73BB-4DE0-B244-B225F294A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382012"/>
            <a:ext cx="4105656" cy="2093975"/>
          </a:xfrm>
        </p:spPr>
        <p:txBody>
          <a:bodyPr anchor="ctr"/>
          <a:lstStyle/>
          <a:p>
            <a:pPr algn="ctr"/>
            <a:r>
              <a:rPr lang="es-GT" dirty="0"/>
              <a:t>Recomendaciones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23428-92AE-48EB-841B-EBBC8802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 algn="just">
              <a:buClrTx/>
              <a:buFont typeface="+mj-lt"/>
              <a:buAutoNum type="arabicPeriod" startAt="3"/>
            </a:pPr>
            <a:r>
              <a:rPr lang="es-ES" dirty="0"/>
              <a:t> Las mediciones realizadas por estos simuladores son estrictamente utilizando su propio sistema de coordenadas, por lo cual para una implementación física es necesario tomar en consideración estos ajustes.</a:t>
            </a:r>
          </a:p>
          <a:p>
            <a:pPr marL="457200" indent="-457200" algn="just">
              <a:buClrTx/>
              <a:buFont typeface="+mj-lt"/>
              <a:buAutoNum type="arabicPeriod" startAt="3"/>
            </a:pPr>
            <a:r>
              <a:rPr lang="es-ES" dirty="0"/>
              <a:t> Se recomienda investigar métodos de lógica difusa para la implementación de un algoritmo de evasión de obstáculos mas optimizado.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1720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3151-6CDF-43F0-824E-EDF50C4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Cumplimiento de objetivos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BAB57-BC88-41CF-8D3C-467F99688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273552"/>
            <a:ext cx="3517567" cy="22030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+mj-lt"/>
              </a:rPr>
              <a:t>Evaluar entornos de simulación con motores de física que permitan simulaciones de robótica de enjambre más realistas.</a:t>
            </a:r>
          </a:p>
          <a:p>
            <a:endParaRPr lang="es-G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0ED2-F0CE-4E3F-B426-7B31AFD87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15" y="5084080"/>
            <a:ext cx="1571465" cy="1571465"/>
          </a:xfrm>
          <a:prstGeom prst="rect">
            <a:avLst/>
          </a:prstGeom>
        </p:spPr>
      </p:pic>
      <p:pic>
        <p:nvPicPr>
          <p:cNvPr id="6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6302D2-FCC4-4271-B383-472D66590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82" y="4176889"/>
            <a:ext cx="3623945" cy="2041489"/>
          </a:xfrm>
        </p:spPr>
      </p:pic>
      <p:pic>
        <p:nvPicPr>
          <p:cNvPr id="7" name="Content Placeholder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8A9CB4-347A-472C-B154-AC198198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05" y="3968496"/>
            <a:ext cx="3096065" cy="2458276"/>
          </a:xfrm>
          <a:prstGeom prst="rect">
            <a:avLst/>
          </a:prstGeom>
        </p:spPr>
      </p:pic>
      <p:pic>
        <p:nvPicPr>
          <p:cNvPr id="8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5FB7D4-C06C-4523-9249-410C572B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80" y="770011"/>
            <a:ext cx="3174147" cy="2458276"/>
          </a:xfrm>
          <a:prstGeom prst="rect">
            <a:avLst/>
          </a:prstGeom>
        </p:spPr>
      </p:pic>
      <p:pic>
        <p:nvPicPr>
          <p:cNvPr id="10" name="Picture 9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E622F3E1-28A2-4F0B-8E84-16DF21E75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05" y="786383"/>
            <a:ext cx="3277703" cy="24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3151-6CDF-43F0-824E-EDF50C4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Cumplimiento de objetivos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BAB57-BC88-41CF-8D3C-467F99688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355848"/>
            <a:ext cx="3517567" cy="22030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+mj-lt"/>
              </a:rPr>
              <a:t>Realizar simulaciones en el entorno seleccionado y obtener datos de entrenamiento para el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.</a:t>
            </a:r>
            <a:endParaRPr lang="es-GT" dirty="0">
              <a:latin typeface="+mj-lt"/>
            </a:endParaRPr>
          </a:p>
          <a:p>
            <a:endParaRPr lang="es-G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D2A7B-1941-44D9-A481-082FC9B28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15" y="5248672"/>
            <a:ext cx="1571465" cy="1571465"/>
          </a:xfrm>
          <a:prstGeom prst="rect">
            <a:avLst/>
          </a:prstGeom>
        </p:spPr>
      </p:pic>
      <p:pic>
        <p:nvPicPr>
          <p:cNvPr id="10" name="Content Placeholder 3" descr="A board game on a table&#10;&#10;Description automatically generated with low confidence">
            <a:extLst>
              <a:ext uri="{FF2B5EF4-FFF2-40B4-BE49-F238E27FC236}">
                <a16:creationId xmlns:a16="http://schemas.microsoft.com/office/drawing/2014/main" id="{165A09FD-876E-422C-86B2-28C952059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54" y="700285"/>
            <a:ext cx="3277703" cy="2458277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DF2CD82-53A9-4203-8CA3-B8F402CAD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1" y="700284"/>
            <a:ext cx="3277703" cy="2458277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0593F2-D63D-4F59-86E1-394EA89DB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55" y="3675965"/>
            <a:ext cx="3277703" cy="2238582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E14FD74-F279-4A40-9ED6-F1258BD2D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1" y="3699439"/>
            <a:ext cx="3277703" cy="22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3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3151-6CDF-43F0-824E-EDF50C4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Cumplimiento de objetivos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EAD8C1-381E-4904-B244-BE959FB64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9740" y="372075"/>
            <a:ext cx="1944108" cy="19677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BAB57-BC88-41CF-8D3C-467F99688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3273552"/>
            <a:ext cx="3517567" cy="22030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+mj-lt"/>
              </a:rPr>
              <a:t>Utilizar los parámetros obtenidos por el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el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, luego del entrenamiento, en nuevos escenarios, y verificar el rendimiento del sistema.</a:t>
            </a:r>
          </a:p>
          <a:p>
            <a:endParaRPr lang="es-GT" dirty="0"/>
          </a:p>
        </p:txBody>
      </p:sp>
      <p:pic>
        <p:nvPicPr>
          <p:cNvPr id="8" name="Picture 7" descr="A picture containing checker, chessman, colorful, tiled&#10;&#10;Description automatically generated">
            <a:extLst>
              <a:ext uri="{FF2B5EF4-FFF2-40B4-BE49-F238E27FC236}">
                <a16:creationId xmlns:a16="http://schemas.microsoft.com/office/drawing/2014/main" id="{71B5186F-9711-4E5D-8201-3749ECDB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13" y="372075"/>
            <a:ext cx="2645413" cy="2636696"/>
          </a:xfrm>
          <a:prstGeom prst="rect">
            <a:avLst/>
          </a:prstGeom>
        </p:spPr>
      </p:pic>
      <p:pic>
        <p:nvPicPr>
          <p:cNvPr id="10" name="Picture 9" descr="A picture containing checker, chessman, tiled, tile&#10;&#10;Description automatically generated">
            <a:extLst>
              <a:ext uri="{FF2B5EF4-FFF2-40B4-BE49-F238E27FC236}">
                <a16:creationId xmlns:a16="http://schemas.microsoft.com/office/drawing/2014/main" id="{F857ABF6-7879-4AA5-A6F3-7322E7754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13" y="3429000"/>
            <a:ext cx="2645413" cy="2653719"/>
          </a:xfrm>
          <a:prstGeom prst="rect">
            <a:avLst/>
          </a:prstGeom>
        </p:spPr>
      </p:pic>
      <p:pic>
        <p:nvPicPr>
          <p:cNvPr id="12" name="Picture 11" descr="A picture containing checker, tiled&#10;&#10;Description automatically generated">
            <a:extLst>
              <a:ext uri="{FF2B5EF4-FFF2-40B4-BE49-F238E27FC236}">
                <a16:creationId xmlns:a16="http://schemas.microsoft.com/office/drawing/2014/main" id="{2004D571-4BA7-44E2-A4B4-13573333F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t="2404" r="18415" b="30747"/>
          <a:stretch/>
        </p:blipFill>
        <p:spPr>
          <a:xfrm>
            <a:off x="9848088" y="2472942"/>
            <a:ext cx="1879974" cy="1912115"/>
          </a:xfrm>
          <a:prstGeom prst="rect">
            <a:avLst/>
          </a:prstGeom>
        </p:spPr>
      </p:pic>
      <p:pic>
        <p:nvPicPr>
          <p:cNvPr id="14" name="Picture 13" descr="A picture containing checker, chessman, different, colors&#10;&#10;Description automatically generated">
            <a:extLst>
              <a:ext uri="{FF2B5EF4-FFF2-40B4-BE49-F238E27FC236}">
                <a16:creationId xmlns:a16="http://schemas.microsoft.com/office/drawing/2014/main" id="{11CD0CC7-1FC3-4F6A-912F-823D712DD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41" y="4628610"/>
            <a:ext cx="1915146" cy="1912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807490-AB97-44A2-BADD-33F4A4265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16" y="5202936"/>
            <a:ext cx="1571465" cy="1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2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3151-6CDF-43F0-824E-EDF50C45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Cumplimiento de objetivos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BAB57-BC88-41CF-8D3C-467F99688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429000"/>
            <a:ext cx="3517567" cy="22030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+mj-lt"/>
              </a:rPr>
              <a:t>Evaluar la viabilidad del uso de ROS para aplicaciones de robótica de enjambre en combinación con las herramientas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.</a:t>
            </a:r>
            <a:endParaRPr lang="es-GT" dirty="0">
              <a:latin typeface="+mj-lt"/>
            </a:endParaRPr>
          </a:p>
          <a:p>
            <a:endParaRPr lang="es-G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8FB3A-0960-403C-80D1-C73E7831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15" y="5286535"/>
            <a:ext cx="1571465" cy="1571465"/>
          </a:xfrm>
          <a:prstGeom prst="rect">
            <a:avLst/>
          </a:prstGeom>
        </p:spPr>
      </p:pic>
      <p:pic>
        <p:nvPicPr>
          <p:cNvPr id="6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383D77-68AD-43D0-ACC9-EE1565256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6383"/>
            <a:ext cx="5038006" cy="2838077"/>
          </a:xfrm>
        </p:spPr>
      </p:pic>
    </p:spTree>
    <p:extLst>
      <p:ext uri="{BB962C8B-B14F-4D97-AF65-F5344CB8AC3E}">
        <p14:creationId xmlns:p14="http://schemas.microsoft.com/office/powerpoint/2010/main" val="65179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E46A-9916-493D-B82D-5F8AE4EB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" y="2382012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Objetivos</a:t>
            </a:r>
            <a:br>
              <a:rPr lang="es-GT" dirty="0"/>
            </a:br>
            <a:r>
              <a:rPr lang="es-GT" dirty="0"/>
              <a:t>Específicos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C8AAC-72F3-4E91-9D4C-6C4A06E5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+mj-lt"/>
              </a:rPr>
              <a:t>Evaluar entornos de simulación con motores de física que permitan simulaciones de robótica de enjambre más realistas.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+mj-lt"/>
              </a:rPr>
              <a:t>Realizar simulaciones en el entorno seleccionado y obtener datos de entrenamiento para el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.</a:t>
            </a:r>
            <a:endParaRPr lang="es-G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22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B8DEA-25D9-481C-893A-13D53F92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Bibliografía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D9323F-6461-4E20-A82D-6CA4832B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1267"/>
            <a:ext cx="10058400" cy="3760891"/>
          </a:xfrm>
        </p:spPr>
        <p:txBody>
          <a:bodyPr>
            <a:no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Aguilar, A., 2019. Algoritmo Modificado de Optimización de Enjambre de Partículas (MPSO). Universidad del Valle de Guatemala.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Álvarez, D., Toro, E., Ramón, G., 2009. Algoritmo de Optimización cumulo de partículas aplicado en la solución de problemas de empaquetamiento óptimo bidimensional con y sin rotación. </a:t>
            </a:r>
            <a:r>
              <a:rPr lang="es-G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Scientia</a:t>
            </a: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s-G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Technica</a:t>
            </a: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10–16.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Beauchamp, G., Batista, R., 2016. Aplicación de Técnicas de Control Óptimo a una plataforma estacionaria cuatrimotor. Revista de Ingeniería Electrónica, Automática y comunicaciones XXXVII, 34–49.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Braitenberg</a:t>
            </a: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V., 1986.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Vehicles: Experiments in Synthetic Psychology. MIT Press,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Londres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Cahueque</a:t>
            </a: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J., 2019. Implementación de enjambre de robots en operaciones de búsqueda y rescate. Universidad del Valle de Guatemala.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Castillo, M., 2019. Diseñar e implementar una red de comunicación inalámbrica para la experimentación en robótica de enjambre (Tesis de licenciatura). Universidad del Valle de Guatemala.</a:t>
            </a:r>
            <a:endParaRPr lang="es-GT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93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B2A4-5451-4A56-9B25-15169132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37D5-D024-48E1-837C-D0286F85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Chalán, V., 2020. Desarrollo de in controlador optimo LQR utilizando herramientas IOT para un sistema de presión constante controlado remotamente (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Master’s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). Universidad politécnica salesiana, Quito, Ecuador.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Chavarría, J., Fallas, J., 2019. El algoritmo PSO aplicado al problema de particionamiento de datos cuantitativos. Matemática, Educación e Internet 19, 1–13.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Chi, Z., Hai-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bing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G.A.O., 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Liang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G.A.O., 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Wan-guo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Z., 2010.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Particle Swarm Optimization(PSO) Algorithm (Master’s Thesis). Huazhong University of Science &amp; Technology, China.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Cyberbotics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Ltd, 2021.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Webots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Lorandi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Hermida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G., Durán, E., Hernández, J., 2011. 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Controladores PID y Controladores Difusos. Revista de la </a:t>
            </a:r>
            <a:r>
              <a:rPr lang="es-GT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Ingenieria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Industrial 5, 2–6.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Santizo, E., 2021. Aprendizaje Reforzado y Aprendizaje Profundo en Aplicaciones de Robótica de Enjambre.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Universidad del Valle de Guatemala.</a:t>
            </a:r>
            <a:endParaRPr lang="es-GT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563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E46A-9916-493D-B82D-5F8AE4EB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" y="2382012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Objetivos</a:t>
            </a:r>
            <a:br>
              <a:rPr lang="es-GT" dirty="0"/>
            </a:br>
            <a:r>
              <a:rPr lang="es-GT" dirty="0"/>
              <a:t>Específicos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C8AAC-72F3-4E91-9D4C-6C4A06E5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 startAt="3"/>
            </a:pPr>
            <a:r>
              <a:rPr lang="es-ES" dirty="0">
                <a:latin typeface="+mj-lt"/>
              </a:rPr>
              <a:t>Utilizar los parámetros obtenidos por el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el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, luego del entrenamiento, en nuevos escenarios, y verificar el rendimiento del sistema.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s-ES" dirty="0">
                <a:latin typeface="+mj-lt"/>
              </a:rPr>
              <a:t>Evaluar la viabilidad del uso de ROS para aplicaciones de robótica de enjambre en combinación con las herramientas PSO </a:t>
            </a:r>
            <a:r>
              <a:rPr lang="es-ES" dirty="0" err="1">
                <a:latin typeface="+mj-lt"/>
              </a:rPr>
              <a:t>Tuner</a:t>
            </a:r>
            <a:r>
              <a:rPr lang="es-ES" dirty="0">
                <a:latin typeface="+mj-lt"/>
              </a:rPr>
              <a:t> y </a:t>
            </a:r>
            <a:r>
              <a:rPr lang="es-ES" dirty="0" err="1">
                <a:latin typeface="+mj-lt"/>
              </a:rPr>
              <a:t>Swarm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Robotics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Toolbox</a:t>
            </a:r>
            <a:r>
              <a:rPr lang="es-ES" dirty="0">
                <a:latin typeface="+mj-lt"/>
              </a:rPr>
              <a:t>.</a:t>
            </a:r>
            <a:endParaRPr lang="es-G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0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9908-BBA4-4DA5-8DE6-70C96794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2382012"/>
            <a:ext cx="3517567" cy="2093975"/>
          </a:xfrm>
        </p:spPr>
        <p:txBody>
          <a:bodyPr anchor="ctr"/>
          <a:lstStyle/>
          <a:p>
            <a:pPr algn="ctr"/>
            <a:r>
              <a:rPr lang="es-GT" dirty="0"/>
              <a:t>Alcance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088E-4703-4864-83AF-4CD1A88C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GT" dirty="0"/>
              <a:t> Implementación del algoritmo PSO en entornos con restricciones físicas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GT" dirty="0"/>
              <a:t> Implementación del algoritmo PSO dentro del entorno de ROS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GT" dirty="0"/>
              <a:t> Funcionamiento de el algoritmo en condiciones no ideales y entornos desconocidos.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GT" dirty="0"/>
              <a:t> Sistema capaz de evadir obstáculos de forma satisfactoria.</a:t>
            </a:r>
          </a:p>
        </p:txBody>
      </p:sp>
    </p:spTree>
    <p:extLst>
      <p:ext uri="{BB962C8B-B14F-4D97-AF65-F5344CB8AC3E}">
        <p14:creationId xmlns:p14="http://schemas.microsoft.com/office/powerpoint/2010/main" val="8009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A2DC8A-4728-47A9-B734-4AA8C62A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Antecedentes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31CD2-D266-4C93-BAD9-000CB08D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40302"/>
            <a:ext cx="3497374" cy="2484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1BA86-86AE-4B33-A2EC-B74A3E72FC4B}"/>
              </a:ext>
            </a:extLst>
          </p:cNvPr>
          <p:cNvSpPr txBox="1"/>
          <p:nvPr/>
        </p:nvSpPr>
        <p:spPr>
          <a:xfrm>
            <a:off x="2042808" y="562969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PSO </a:t>
            </a:r>
            <a:r>
              <a:rPr lang="es-GT" dirty="0" err="1">
                <a:latin typeface="+mj-lt"/>
              </a:rPr>
              <a:t>Tuner</a:t>
            </a:r>
            <a:endParaRPr lang="es-GT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D78DD-87F6-479E-BE8E-F68062CE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47" y="3036798"/>
            <a:ext cx="3398196" cy="24880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057C-2FC2-4D2D-83DA-6233E0737D09}"/>
              </a:ext>
            </a:extLst>
          </p:cNvPr>
          <p:cNvSpPr txBox="1"/>
          <p:nvPr/>
        </p:nvSpPr>
        <p:spPr>
          <a:xfrm>
            <a:off x="6564269" y="5629695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latin typeface="+mj-lt"/>
              </a:rPr>
              <a:t>Planificador de Trayectorias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DAB0C-FBD6-4346-A259-93E9E52096BC}"/>
              </a:ext>
            </a:extLst>
          </p:cNvPr>
          <p:cNvSpPr txBox="1"/>
          <p:nvPr/>
        </p:nvSpPr>
        <p:spPr>
          <a:xfrm>
            <a:off x="1097280" y="220241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Eduardo Santizo</a:t>
            </a:r>
          </a:p>
        </p:txBody>
      </p:sp>
    </p:spTree>
    <p:extLst>
      <p:ext uri="{BB962C8B-B14F-4D97-AF65-F5344CB8AC3E}">
        <p14:creationId xmlns:p14="http://schemas.microsoft.com/office/powerpoint/2010/main" val="226854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2C4749-D77A-4103-AC7F-F37BA0AF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5" b="24965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2AFCB-47CA-445F-89B1-91E32788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s-GT" dirty="0"/>
              <a:t>Marco Teórico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5A6119-6A57-45BB-B42B-4548EA7ED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1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2816CFE9-8372-41D0-933E-0B3C04C2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GT" dirty="0"/>
              <a:t>Optimización por enjambre de partículas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0B46A4-9760-4466-855E-366944040F1F}"/>
                  </a:ext>
                </a:extLst>
              </p:cNvPr>
              <p:cNvSpPr txBox="1"/>
              <p:nvPr/>
            </p:nvSpPr>
            <p:spPr>
              <a:xfrm>
                <a:off x="-599606" y="2383329"/>
                <a:ext cx="7425650" cy="1261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GT" sz="1900" dirty="0">
                    <a:latin typeface="+mj-lt"/>
                  </a:rPr>
                  <a:t>Modelo PSO con Inercia</a:t>
                </a:r>
              </a:p>
              <a:p>
                <a:endParaRPr lang="es-GT" sz="1400" b="0" i="1" dirty="0">
                  <a:latin typeface="Cambria Math" panose="02040503050406030204" pitchFamily="18" charset="0"/>
                </a:endParaRPr>
              </a:p>
              <a:p>
                <a:endParaRPr lang="es-GT" sz="1400" i="1" dirty="0">
                  <a:latin typeface="Cambria Math" panose="02040503050406030204" pitchFamily="18" charset="0"/>
                </a:endParaRPr>
              </a:p>
              <a:p>
                <a:endParaRPr lang="es-GT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𝑚𝑒𝑗𝑜𝑟</m:t>
                              </m:r>
                            </m:sup>
                          </m:sSubSup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G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G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G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𝑚𝑒𝑗𝑜𝑟</m:t>
                              </m:r>
                            </m:sup>
                          </m:sSubSup>
                          <m:r>
                            <a:rPr lang="es-GT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GT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0B46A4-9760-4466-855E-36694404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9606" y="2383329"/>
                <a:ext cx="7425650" cy="1261114"/>
              </a:xfrm>
              <a:prstGeom prst="rect">
                <a:avLst/>
              </a:prstGeom>
              <a:blipFill>
                <a:blip r:embed="rId3"/>
                <a:stretch>
                  <a:fillRect t="-6280" b="-483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B6BED-FC07-49C6-ABE4-27F6502DAD42}"/>
                  </a:ext>
                </a:extLst>
              </p:cNvPr>
              <p:cNvSpPr txBox="1"/>
              <p:nvPr/>
            </p:nvSpPr>
            <p:spPr>
              <a:xfrm>
                <a:off x="5166234" y="2168430"/>
                <a:ext cx="7425650" cy="2521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s-GT" sz="1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s-GT" sz="1900" dirty="0">
                    <a:latin typeface="+mj-lt"/>
                  </a:rPr>
                  <a:t>Modelo PSO con Constricción</a:t>
                </a:r>
              </a:p>
              <a:p>
                <a:pPr algn="ctr"/>
                <a:endParaRPr lang="es-GT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GT" sz="1400" b="0" i="1" smtClean="0">
                          <a:latin typeface="Cambria Math" panose="02040503050406030204" pitchFamily="18" charset="0"/>
                        </a:rPr>
                        <m:t>χ</m:t>
                      </m:r>
                      <m:d>
                        <m:d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𝑚𝑒𝑗𝑜𝑟</m:t>
                                  </m:r>
                                </m:sup>
                              </m:sSubSup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GT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  <m:t>𝑚𝑒𝑗𝑜𝑟</m:t>
                                  </m:r>
                                </m:sup>
                              </m:sSubSup>
                              <m:r>
                                <a:rPr lang="es-GT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s-GT" sz="1400" dirty="0"/>
              </a:p>
              <a:p>
                <a:endParaRPr lang="es-GT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GT" sz="1400" b="0" i="0" smtClean="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s-GT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GT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GT" sz="1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s-GT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s-GT" sz="1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rad>
                            </m:e>
                          </m:d>
                        </m:den>
                      </m:f>
                    </m:oMath>
                  </m:oMathPara>
                </a14:m>
                <a:endParaRPr lang="es-GT" sz="1400" dirty="0"/>
              </a:p>
              <a:p>
                <a:endParaRPr lang="es-GT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GT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G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G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GT" sz="1400" b="0" i="1" smtClean="0">
                          <a:latin typeface="Cambria Math" panose="02040503050406030204" pitchFamily="18" charset="0"/>
                        </a:rPr>
                        <m:t>≥4</m:t>
                      </m:r>
                    </m:oMath>
                  </m:oMathPara>
                </a14:m>
                <a:endParaRPr lang="es-GT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B6BED-FC07-49C6-ABE4-27F6502DA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34" y="2168430"/>
                <a:ext cx="7425650" cy="2521139"/>
              </a:xfrm>
              <a:prstGeom prst="rect">
                <a:avLst/>
              </a:prstGeom>
              <a:blipFill>
                <a:blip r:embed="rId4"/>
                <a:stretch>
                  <a:fillRect b="-2179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BA5B2-E0EF-4AC7-B9F2-B2D12E92654A}"/>
                  </a:ext>
                </a:extLst>
              </p:cNvPr>
              <p:cNvSpPr txBox="1"/>
              <p:nvPr/>
            </p:nvSpPr>
            <p:spPr>
              <a:xfrm>
                <a:off x="2247708" y="5292817"/>
                <a:ext cx="7425650" cy="489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G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G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G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GT" i="1">
                          <a:latin typeface="Cambria Math" panose="02040503050406030204" pitchFamily="18" charset="0"/>
                        </a:rPr>
                        <m:t>χ</m:t>
                      </m:r>
                      <m:d>
                        <m:dPr>
                          <m:ctrlPr>
                            <a:rPr lang="es-G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𝑚𝑒𝑗𝑜𝑟</m:t>
                                  </m:r>
                                </m:sup>
                              </m:sSubSup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s-G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G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𝑚𝑒𝑗𝑜𝑟</m:t>
                                  </m:r>
                                </m:sup>
                              </m:sSubSup>
                              <m:r>
                                <a:rPr lang="es-G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G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G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s-G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8BA5B2-E0EF-4AC7-B9F2-B2D12E926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08" y="5292817"/>
                <a:ext cx="7425650" cy="489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98107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{A1325321-5643-46CB-BBBE-DB52BD75AF0C}tf56160789_win32</Template>
  <TotalTime>4673</TotalTime>
  <Words>1448</Words>
  <Application>Microsoft Office PowerPoint</Application>
  <PresentationFormat>Widescreen</PresentationFormat>
  <Paragraphs>153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Bookman Old Style</vt:lpstr>
      <vt:lpstr>Calibri</vt:lpstr>
      <vt:lpstr>Cambria Math</vt:lpstr>
      <vt:lpstr>Franklin Gothic Book</vt:lpstr>
      <vt:lpstr>Symbol</vt:lpstr>
      <vt:lpstr>Times New Roman</vt:lpstr>
      <vt:lpstr>Wingdings</vt:lpstr>
      <vt:lpstr>1_RetrospectVTI</vt:lpstr>
      <vt:lpstr>Aplicación de Herramientas de Aprendizaje Reforzado y Aprendizaje Profundo en Simulaciones de Robótica de Enjambre con Restricciones Físicas</vt:lpstr>
      <vt:lpstr>Resumen</vt:lpstr>
      <vt:lpstr>Objetivo General</vt:lpstr>
      <vt:lpstr>Objetivos Específicos</vt:lpstr>
      <vt:lpstr>Objetivos Específicos</vt:lpstr>
      <vt:lpstr>Alcance</vt:lpstr>
      <vt:lpstr>Antecedentes</vt:lpstr>
      <vt:lpstr>Marco Teórico</vt:lpstr>
      <vt:lpstr>Optimización por enjambre de partículas</vt:lpstr>
      <vt:lpstr>Algoritmo D* Lite </vt:lpstr>
      <vt:lpstr>Algoritmo D* Lite</vt:lpstr>
      <vt:lpstr>Dijkstra</vt:lpstr>
      <vt:lpstr>Vehículos de Braitenberg</vt:lpstr>
      <vt:lpstr>Funciones Utilizadas</vt:lpstr>
      <vt:lpstr> Modelo urdf</vt:lpstr>
      <vt:lpstr>Webots</vt:lpstr>
      <vt:lpstr>Implementación de PSO</vt:lpstr>
      <vt:lpstr>Implementación de PSO</vt:lpstr>
      <vt:lpstr>PowerPoint Presentation</vt:lpstr>
      <vt:lpstr>D* Lite</vt:lpstr>
      <vt:lpstr>Problemática</vt:lpstr>
      <vt:lpstr>PSO y algoritmo de Braitenberg</vt:lpstr>
      <vt:lpstr>ROS</vt:lpstr>
      <vt:lpstr>Funcionamiento de ROS</vt:lpstr>
      <vt:lpstr>Comunicación dentro de ROS</vt:lpstr>
      <vt:lpstr>Conexiones entre nodos</vt:lpstr>
      <vt:lpstr>Programas</vt:lpstr>
      <vt:lpstr>Implementación de algoritmos</vt:lpstr>
      <vt:lpstr>Implementación de algoritmos</vt:lpstr>
      <vt:lpstr>Robot Diferencial</vt:lpstr>
      <vt:lpstr>Implementación de PSO</vt:lpstr>
      <vt:lpstr>Conclusiones</vt:lpstr>
      <vt:lpstr>Conclusiones</vt:lpstr>
      <vt:lpstr>Recomendaciones</vt:lpstr>
      <vt:lpstr>Recomendaciones</vt:lpstr>
      <vt:lpstr>Cumplimiento de objetivos</vt:lpstr>
      <vt:lpstr>Cumplimiento de objetivos</vt:lpstr>
      <vt:lpstr>Cumplimiento de objetivos</vt:lpstr>
      <vt:lpstr>Cumplimiento de objetivos</vt:lpstr>
      <vt:lpstr>Bibliografía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Herramientas de Aprendizaje Reforzado y Aprendizaje Profundo en Simulaciones de Robótica de Enjambre con Restricciones Físicas</dc:title>
  <dc:creator>IZEPPI ROSALES, MARCO ANTONIO</dc:creator>
  <cp:lastModifiedBy>IZEPPI ROSALES, MARCO ANTONIO</cp:lastModifiedBy>
  <cp:revision>7</cp:revision>
  <dcterms:created xsi:type="dcterms:W3CDTF">2021-12-15T06:23:17Z</dcterms:created>
  <dcterms:modified xsi:type="dcterms:W3CDTF">2022-04-06T05:52:47Z</dcterms:modified>
</cp:coreProperties>
</file>